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67" r:id="rId3"/>
    <p:sldId id="268" r:id="rId4"/>
    <p:sldId id="269" r:id="rId5"/>
    <p:sldId id="270" r:id="rId6"/>
    <p:sldId id="271" r:id="rId7"/>
    <p:sldId id="272" r:id="rId8"/>
    <p:sldId id="266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16/04/1439</a:t>
            </a:fld>
            <a:endParaRPr lang="ar-S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16/04/1439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16/04/1439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16/04/1439</a:t>
            </a:fld>
            <a:endParaRPr lang="ar-SA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16/04/1439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16/04/1439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16/04/1439</a:t>
            </a:fld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16/04/1439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16/04/1439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16/04/1439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16/04/1439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16/04/1439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r" rtl="1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Doha M. </a:t>
            </a:r>
            <a:r>
              <a:rPr lang="en-US" b="1" dirty="0" smtClean="0">
                <a:solidFill>
                  <a:srgbClr val="C00000"/>
                </a:solidFill>
              </a:rPr>
              <a:t> Abdul-</a:t>
            </a:r>
            <a:r>
              <a:rPr lang="en-US" b="1" dirty="0" err="1" smtClean="0">
                <a:solidFill>
                  <a:srgbClr val="C00000"/>
                </a:solidFill>
              </a:rPr>
              <a:t>Razzaq</a:t>
            </a:r>
            <a:r>
              <a:rPr lang="en-US" b="1" dirty="0" smtClean="0">
                <a:solidFill>
                  <a:srgbClr val="C00000"/>
                </a:solidFill>
              </a:rPr>
              <a:t> Al </a:t>
            </a:r>
            <a:r>
              <a:rPr lang="en-US" b="1" dirty="0">
                <a:solidFill>
                  <a:srgbClr val="C00000"/>
                </a:solidFill>
              </a:rPr>
              <a:t>Saffar</a:t>
            </a:r>
          </a:p>
          <a:p>
            <a:r>
              <a:rPr lang="en-US" b="1" dirty="0">
                <a:solidFill>
                  <a:srgbClr val="C00000"/>
                </a:solidFill>
              </a:rPr>
              <a:t>Al Mansour University College</a:t>
            </a:r>
          </a:p>
          <a:p>
            <a:r>
              <a:rPr lang="en-US" b="1" dirty="0">
                <a:solidFill>
                  <a:srgbClr val="C00000"/>
                </a:solidFill>
              </a:rPr>
              <a:t>Civil Engineering Department</a:t>
            </a:r>
          </a:p>
          <a:p>
            <a:r>
              <a:rPr lang="en-US" b="1" dirty="0">
                <a:solidFill>
                  <a:srgbClr val="C00000"/>
                </a:solidFill>
              </a:rPr>
              <a:t>2017</a:t>
            </a:r>
          </a:p>
          <a:p>
            <a:endParaRPr lang="ar-IQ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556792"/>
            <a:ext cx="8305800" cy="1368152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Aggregate </a:t>
            </a:r>
            <a:endParaRPr lang="ar-IQ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F:\كلية المنصور\شعار الجامعة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1238250" cy="14401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doha\Desktop\شعار قسم الهندسة المدنية\ok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9" b="34333"/>
          <a:stretch/>
        </p:blipFill>
        <p:spPr bwMode="auto">
          <a:xfrm>
            <a:off x="7020272" y="332656"/>
            <a:ext cx="1368152" cy="12961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93093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187280"/>
          </a:xfrm>
        </p:spPr>
        <p:txBody>
          <a:bodyPr>
            <a:noAutofit/>
          </a:bodyPr>
          <a:lstStyle/>
          <a:p>
            <a:pPr marL="0" indent="0" algn="just" rtl="0">
              <a:buNone/>
            </a:pPr>
            <a:r>
              <a:rPr lang="en-US" sz="1600" dirty="0">
                <a:solidFill>
                  <a:srgbClr val="FF0000"/>
                </a:solidFill>
              </a:rPr>
              <a:t>shape </a:t>
            </a:r>
            <a:r>
              <a:rPr lang="en-US" sz="1600" dirty="0" smtClean="0">
                <a:solidFill>
                  <a:srgbClr val="FF0000"/>
                </a:solidFill>
              </a:rPr>
              <a:t>of aggregate </a:t>
            </a:r>
            <a:r>
              <a:rPr lang="en-US" sz="1600" dirty="0">
                <a:solidFill>
                  <a:srgbClr val="FF0000"/>
                </a:solidFill>
              </a:rPr>
              <a:t>:</a:t>
            </a:r>
          </a:p>
          <a:p>
            <a:pPr marL="0" indent="0" algn="just" rtl="0">
              <a:buNone/>
            </a:pPr>
            <a:r>
              <a:rPr lang="en-US" sz="1600" dirty="0"/>
              <a:t>a.	 Roundness : its measure the relative sharpness or angular of the edges and corner of particle .</a:t>
            </a:r>
          </a:p>
          <a:p>
            <a:pPr marL="0" indent="0" algn="just" rtl="0">
              <a:buNone/>
            </a:pPr>
            <a:r>
              <a:rPr lang="en-US" sz="1600" dirty="0"/>
              <a:t>Roundness depend on               strength and a bras on resistance                                                                .                                                      of the parent rock.</a:t>
            </a:r>
          </a:p>
          <a:p>
            <a:pPr marL="0" indent="0" algn="just" rtl="0">
              <a:buNone/>
            </a:pPr>
            <a:r>
              <a:rPr lang="en-US" sz="1600" dirty="0"/>
              <a:t>.                                              The amount of wear to which the                                                      particle has been subjected</a:t>
            </a:r>
          </a:p>
          <a:p>
            <a:pPr marL="0" indent="0" algn="just" rtl="0">
              <a:buNone/>
            </a:pPr>
            <a:r>
              <a:rPr lang="en-US" sz="1600" dirty="0"/>
              <a:t>       In the case of crushed aggregate ,the particle shape depends on - nature of the parent material.</a:t>
            </a:r>
          </a:p>
          <a:p>
            <a:pPr marL="0" indent="0" algn="just" rtl="0">
              <a:buNone/>
            </a:pPr>
            <a:r>
              <a:rPr lang="en-US" sz="1600" dirty="0"/>
              <a:t>-	Types of </a:t>
            </a:r>
            <a:r>
              <a:rPr lang="en-US" sz="1600" dirty="0" smtClean="0"/>
              <a:t>crusher.</a:t>
            </a:r>
            <a:endParaRPr lang="en-US" sz="1600" dirty="0"/>
          </a:p>
          <a:p>
            <a:pPr marL="0" indent="0" algn="just" rtl="0">
              <a:buNone/>
            </a:pPr>
            <a:r>
              <a:rPr lang="en-US" sz="1600" dirty="0"/>
              <a:t>-	Reduction ratio (the ratio of the size of material fed into crushed , the size of finished product ) </a:t>
            </a:r>
          </a:p>
          <a:p>
            <a:pPr marL="0" indent="0" algn="just" rtl="0">
              <a:buNone/>
            </a:pPr>
            <a:r>
              <a:rPr lang="en-US" sz="1600" dirty="0"/>
              <a:t>The angularity of aggregate can be estimated from the proportion of voids in sample compacted in a prescribed way.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468288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Properties of Aggregate</a:t>
            </a:r>
            <a:endParaRPr lang="ar-IQ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655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15272"/>
          </a:xfrm>
        </p:spPr>
        <p:txBody>
          <a:bodyPr>
            <a:normAutofit fontScale="92500" lnSpcReduction="10000"/>
          </a:bodyPr>
          <a:lstStyle/>
          <a:p>
            <a:pPr marL="0" indent="0" algn="just" rtl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 algn="just" rtl="0">
              <a:buNone/>
            </a:pPr>
            <a:r>
              <a:rPr lang="en-US" dirty="0">
                <a:solidFill>
                  <a:schemeClr val="bg1"/>
                </a:solidFill>
              </a:rPr>
              <a:t>       </a:t>
            </a:r>
            <a:r>
              <a:rPr lang="en-US" dirty="0" smtClean="0">
                <a:solidFill>
                  <a:schemeClr val="bg1"/>
                </a:solidFill>
              </a:rPr>
              <a:t>Its </a:t>
            </a:r>
            <a:r>
              <a:rPr lang="en-US" dirty="0">
                <a:solidFill>
                  <a:schemeClr val="bg1"/>
                </a:solidFill>
              </a:rPr>
              <a:t>defined as a function of the ratio of the surface area of the </a:t>
            </a:r>
            <a:r>
              <a:rPr lang="en-US" dirty="0" err="1">
                <a:solidFill>
                  <a:schemeClr val="bg1"/>
                </a:solidFill>
              </a:rPr>
              <a:t>particale</a:t>
            </a:r>
            <a:r>
              <a:rPr lang="en-US" dirty="0">
                <a:solidFill>
                  <a:schemeClr val="bg1"/>
                </a:solidFill>
              </a:rPr>
              <a:t> to its volume .</a:t>
            </a:r>
          </a:p>
          <a:p>
            <a:pPr marL="0" indent="0" algn="just" rtl="0">
              <a:buNone/>
            </a:pPr>
            <a:r>
              <a:rPr lang="en-US" dirty="0">
                <a:solidFill>
                  <a:schemeClr val="bg1"/>
                </a:solidFill>
              </a:rPr>
              <a:t>Partials with a high ratio of surface area to volume of particular interest as they increase the water demand for given workability of the concrete mix.</a:t>
            </a:r>
          </a:p>
          <a:p>
            <a:pPr marL="0" indent="0" algn="just" rtl="0">
              <a:buNone/>
            </a:pPr>
            <a:r>
              <a:rPr lang="en-US" dirty="0">
                <a:solidFill>
                  <a:schemeClr val="bg1"/>
                </a:solidFill>
              </a:rPr>
              <a:t>Two types of particles which depart from equidimensional shape are interest </a:t>
            </a:r>
          </a:p>
          <a:p>
            <a:pPr algn="l" rtl="0"/>
            <a:r>
              <a:rPr lang="en-US" dirty="0">
                <a:solidFill>
                  <a:srgbClr val="FF0000"/>
                </a:solidFill>
              </a:rPr>
              <a:t>                               elongated                                           </a:t>
            </a:r>
          </a:p>
          <a:p>
            <a:pPr algn="l" rtl="0"/>
            <a:r>
              <a:rPr lang="en-US" dirty="0">
                <a:solidFill>
                  <a:srgbClr val="FF0000"/>
                </a:solidFill>
              </a:rPr>
              <a:t>                              Flaky </a:t>
            </a:r>
          </a:p>
          <a:p>
            <a:pPr marL="0" indent="0" algn="l" rtl="0">
              <a:buNone/>
            </a:pPr>
            <a:r>
              <a:rPr lang="en-US" dirty="0">
                <a:solidFill>
                  <a:srgbClr val="FF0000"/>
                </a:solidFill>
              </a:rPr>
              <a:t>    </a:t>
            </a:r>
            <a:r>
              <a:rPr lang="en-US" dirty="0">
                <a:solidFill>
                  <a:schemeClr val="bg1"/>
                </a:solidFill>
              </a:rPr>
              <a:t>       </a:t>
            </a:r>
            <a:r>
              <a:rPr lang="en-US" i="1" dirty="0">
                <a:solidFill>
                  <a:srgbClr val="C00000"/>
                </a:solidFill>
              </a:rPr>
              <a:t>It can also affect adversely the durability of concrete because flaky particles tend to be obtained in one plane with bleeding water and air voids forming underneath. </a:t>
            </a:r>
          </a:p>
          <a:p>
            <a:pPr marL="0" indent="0" algn="just" rtl="0"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4312"/>
          </a:xfrm>
        </p:spPr>
        <p:txBody>
          <a:bodyPr/>
          <a:lstStyle/>
          <a:p>
            <a:pPr rtl="0"/>
            <a:r>
              <a:rPr lang="en-US" sz="2400" dirty="0">
                <a:solidFill>
                  <a:srgbClr val="C00000"/>
                </a:solidFill>
              </a:rPr>
              <a:t>b.	 </a:t>
            </a:r>
            <a:r>
              <a:rPr lang="en-US" sz="2400" dirty="0" err="1" smtClean="0">
                <a:solidFill>
                  <a:srgbClr val="C00000"/>
                </a:solidFill>
              </a:rPr>
              <a:t>Sphencity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>
                <a:solidFill>
                  <a:srgbClr val="C00000"/>
                </a:solidFill>
              </a:rPr>
              <a:t>:</a:t>
            </a:r>
            <a:endParaRPr lang="en-US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770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03304"/>
          </a:xfrm>
        </p:spPr>
        <p:txBody>
          <a:bodyPr>
            <a:noAutofit/>
          </a:bodyPr>
          <a:lstStyle/>
          <a:p>
            <a:pPr marL="0" indent="0" algn="just" rtl="0">
              <a:buNone/>
            </a:pPr>
            <a:r>
              <a:rPr lang="en-US" sz="2400" dirty="0">
                <a:solidFill>
                  <a:schemeClr val="bg1"/>
                </a:solidFill>
              </a:rPr>
              <a:t>Is an important factor in the strength of cone rate it is depend on :</a:t>
            </a:r>
          </a:p>
          <a:p>
            <a:pPr marL="0" indent="0" algn="just" rtl="0">
              <a:buNone/>
            </a:pPr>
            <a:r>
              <a:rPr lang="en-US" sz="2400" dirty="0">
                <a:solidFill>
                  <a:schemeClr val="bg1"/>
                </a:solidFill>
              </a:rPr>
              <a:t>1. interlocking of aggregate and hydrated Cement Paste:    due to (the roughness of the surface of the former, such as that of crushed particles , results in better bond due to mechanically interlocking</a:t>
            </a:r>
          </a:p>
          <a:p>
            <a:pPr marL="0" indent="0" algn="just" rtl="0">
              <a:buNone/>
            </a:pPr>
            <a:r>
              <a:rPr lang="en-US" sz="2400" dirty="0">
                <a:solidFill>
                  <a:schemeClr val="bg1"/>
                </a:solidFill>
              </a:rPr>
              <a:t>2. physical and chemical properties of aggregate :</a:t>
            </a:r>
          </a:p>
          <a:p>
            <a:pPr marL="0" indent="0" algn="just" rtl="0">
              <a:buNone/>
            </a:pPr>
            <a:r>
              <a:rPr lang="en-US" sz="2400" dirty="0">
                <a:solidFill>
                  <a:schemeClr val="bg1"/>
                </a:solidFill>
              </a:rPr>
              <a:t>Related to its mineralogical and chemical composition. For instance, some chemical bond may exist in the case of limestone, dolomite . </a:t>
            </a:r>
          </a:p>
          <a:p>
            <a:pPr marL="0" indent="0" algn="just" rtl="0">
              <a:buNone/>
            </a:pPr>
            <a:r>
              <a:rPr lang="en-US" sz="2400" dirty="0">
                <a:solidFill>
                  <a:schemeClr val="bg1"/>
                </a:solidFill>
              </a:rPr>
              <a:t>3. Strength of the hydrated Cement Paste :</a:t>
            </a:r>
          </a:p>
          <a:p>
            <a:pPr marL="0" indent="0" algn="just" rtl="0">
              <a:buNone/>
            </a:pPr>
            <a:r>
              <a:rPr lang="en-US" sz="2400" dirty="0">
                <a:solidFill>
                  <a:schemeClr val="bg1"/>
                </a:solidFill>
              </a:rPr>
              <a:t>Bond strength increases with the age of concrete , it seem that the ratio of bond strength to the strength of hydrated Cement Paste increase with age .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40296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Bond between aggregate and Cement Paste</a:t>
            </a:r>
            <a:endParaRPr lang="ar-IQ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556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1560" y="1160984"/>
            <a:ext cx="8075240" cy="4935015"/>
          </a:xfrm>
        </p:spPr>
        <p:txBody>
          <a:bodyPr/>
          <a:lstStyle/>
          <a:p>
            <a:pPr marL="0" indent="0" algn="just" rtl="0">
              <a:buNone/>
            </a:pPr>
            <a:r>
              <a:rPr lang="en-US" dirty="0">
                <a:solidFill>
                  <a:schemeClr val="bg1"/>
                </a:solidFill>
              </a:rPr>
              <a:t>Surface texture of the aggregate affects its bond to the cement paste and also influences the water demand of the mix, especially in the case of fine aggregate.</a:t>
            </a:r>
          </a:p>
          <a:p>
            <a:pPr marL="0" indent="0" algn="just" rtl="0">
              <a:buNone/>
            </a:pPr>
            <a:r>
              <a:rPr lang="en-US" dirty="0">
                <a:solidFill>
                  <a:schemeClr val="bg1"/>
                </a:solidFill>
              </a:rPr>
              <a:t>       The majority of natural aggregates have specific gravity of between 2.6 and 2.7.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5406" y="404664"/>
            <a:ext cx="8229600" cy="756320"/>
          </a:xfrm>
        </p:spPr>
        <p:txBody>
          <a:bodyPr>
            <a:normAutofit fontScale="90000"/>
          </a:bodyPr>
          <a:lstStyle/>
          <a:p>
            <a:pPr lvl="0"/>
            <a:r>
              <a:rPr lang="en-US" sz="3200" dirty="0">
                <a:solidFill>
                  <a:srgbClr val="C00000"/>
                </a:solidFill>
                <a:effectLst/>
              </a:rPr>
              <a:t>Surface texture : </a:t>
            </a:r>
            <a:br>
              <a:rPr lang="en-US" sz="3200" dirty="0">
                <a:solidFill>
                  <a:srgbClr val="C00000"/>
                </a:solidFill>
                <a:effectLst/>
              </a:rPr>
            </a:br>
            <a:endParaRPr lang="ar-IQ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798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971256"/>
          </a:xfrm>
        </p:spPr>
        <p:txBody>
          <a:bodyPr>
            <a:normAutofit/>
          </a:bodyPr>
          <a:lstStyle/>
          <a:p>
            <a:pPr algn="just" rtl="0">
              <a:lnSpc>
                <a:spcPct val="115000"/>
              </a:lnSpc>
              <a:spcAft>
                <a:spcPts val="1000"/>
              </a:spcAft>
            </a:pPr>
            <a:r>
              <a:rPr lang="en-US" sz="28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The bulk density of aggregate is defined as the mass of the material in given volume and it expressed kg\m</a:t>
            </a:r>
            <a:r>
              <a:rPr lang="en-US" sz="2800" baseline="30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3</a:t>
            </a:r>
            <a:endParaRPr lang="en-US" sz="2000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 rtl="0">
              <a:lnSpc>
                <a:spcPct val="115000"/>
              </a:lnSpc>
              <a:spcAft>
                <a:spcPts val="1000"/>
              </a:spcAft>
            </a:pPr>
            <a:r>
              <a:rPr lang="en-US" sz="28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The bulk density clearly depends on how </a:t>
            </a:r>
            <a:r>
              <a:rPr lang="en-US" sz="2800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densty</a:t>
            </a:r>
            <a:r>
              <a:rPr lang="en-US" sz="28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the aggregate is packed , the size distribution, and shape of particles . </a:t>
            </a:r>
            <a:endParaRPr lang="en-US" sz="2000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 rtl="0">
              <a:lnSpc>
                <a:spcPct val="115000"/>
              </a:lnSpc>
              <a:spcAft>
                <a:spcPts val="1000"/>
              </a:spcAft>
            </a:pPr>
            <a:r>
              <a:rPr lang="en-US" sz="28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        For coarse aggregate of given specific gravity, a higher bulk density means that there are fewer voids to be filled by fine aggregate and cement</a:t>
            </a:r>
            <a:r>
              <a:rPr lang="en-US" sz="28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n-US" sz="2000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490736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Bulk Density:</a:t>
            </a:r>
            <a:endParaRPr lang="ar-IQ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9146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72000"/>
          </a:xfrm>
        </p:spPr>
        <p:txBody>
          <a:bodyPr>
            <a:normAutofit fontScale="92500" lnSpcReduction="10000"/>
          </a:bodyPr>
          <a:lstStyle/>
          <a:p>
            <a:pPr marL="0" indent="0" algn="l" rtl="0">
              <a:buNone/>
            </a:pPr>
            <a:r>
              <a:rPr lang="en-US" dirty="0">
                <a:solidFill>
                  <a:schemeClr val="bg1"/>
                </a:solidFill>
              </a:rPr>
              <a:t>The porosity of aggregate, its permeability, and absorption influence: </a:t>
            </a:r>
          </a:p>
          <a:p>
            <a:pPr marL="0" indent="0" algn="l" rtl="0">
              <a:buNone/>
            </a:pPr>
            <a:r>
              <a:rPr lang="en-US" dirty="0">
                <a:solidFill>
                  <a:schemeClr val="bg1"/>
                </a:solidFill>
              </a:rPr>
              <a:t>-	bond between the aggregate and cement paste </a:t>
            </a:r>
          </a:p>
          <a:p>
            <a:pPr marL="0" indent="0" algn="l" rtl="0">
              <a:buNone/>
            </a:pPr>
            <a:r>
              <a:rPr lang="en-US" dirty="0">
                <a:solidFill>
                  <a:schemeClr val="bg1"/>
                </a:solidFill>
              </a:rPr>
              <a:t>-	The resistance of concrete to freezing and thawing.</a:t>
            </a:r>
          </a:p>
          <a:p>
            <a:pPr marL="0" indent="0" algn="l" rtl="0">
              <a:buNone/>
            </a:pPr>
            <a:r>
              <a:rPr lang="en-US" dirty="0">
                <a:solidFill>
                  <a:schemeClr val="bg1"/>
                </a:solidFill>
              </a:rPr>
              <a:t>-	Chemical stability.</a:t>
            </a:r>
          </a:p>
          <a:p>
            <a:pPr marL="0" indent="0" algn="l" rtl="0">
              <a:buNone/>
            </a:pPr>
            <a:r>
              <a:rPr lang="en-US" dirty="0">
                <a:solidFill>
                  <a:schemeClr val="bg1"/>
                </a:solidFill>
              </a:rPr>
              <a:t>-	Resistance.</a:t>
            </a:r>
          </a:p>
          <a:p>
            <a:pPr marL="0" indent="0" algn="l" rtl="0">
              <a:buNone/>
            </a:pPr>
            <a:r>
              <a:rPr lang="en-US" dirty="0">
                <a:solidFill>
                  <a:schemeClr val="bg1"/>
                </a:solidFill>
              </a:rPr>
              <a:t>        The pores in aggregate vary in size over wide range:</a:t>
            </a:r>
          </a:p>
          <a:p>
            <a:pPr marL="0" indent="0" algn="l" rtl="0">
              <a:buNone/>
            </a:pPr>
            <a:r>
              <a:rPr lang="en-US" dirty="0">
                <a:solidFill>
                  <a:schemeClr val="bg1"/>
                </a:solidFill>
              </a:rPr>
              <a:t>The largest being large enough to be seen under micro-scope or even with the naked eye.</a:t>
            </a:r>
          </a:p>
          <a:p>
            <a:pPr marL="0" indent="0" algn="just" rtl="0">
              <a:buNone/>
            </a:pPr>
            <a:r>
              <a:rPr lang="en-US" dirty="0">
                <a:solidFill>
                  <a:schemeClr val="bg1"/>
                </a:solidFill>
              </a:rPr>
              <a:t>But even the smallest aggregate pores are larger than the gel pores in the cement paste.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606896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Porosity and Absorption of Aggregate:</a:t>
            </a:r>
            <a:endParaRPr lang="ar-IQ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5315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oha\Desktop\thank-you-flowers-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528" cy="6988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81925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260</TotalTime>
  <Words>386</Words>
  <Application>Microsoft Office PowerPoint</Application>
  <PresentationFormat>On-screen Show (4:3)</PresentationFormat>
  <Paragraphs>45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Constantia</vt:lpstr>
      <vt:lpstr>Times New Roman</vt:lpstr>
      <vt:lpstr>Wingdings 2</vt:lpstr>
      <vt:lpstr>Paper</vt:lpstr>
      <vt:lpstr>Aggregate </vt:lpstr>
      <vt:lpstr>Properties of Aggregate</vt:lpstr>
      <vt:lpstr>b.  Sphencity :</vt:lpstr>
      <vt:lpstr>Bond between aggregate and Cement Paste</vt:lpstr>
      <vt:lpstr>Surface texture :  </vt:lpstr>
      <vt:lpstr>Bulk Density:</vt:lpstr>
      <vt:lpstr>Porosity and Absorption of Aggregate: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Hydration of Cement</dc:title>
  <dc:creator>Doha</dc:creator>
  <cp:lastModifiedBy>Doha</cp:lastModifiedBy>
  <cp:revision>14</cp:revision>
  <dcterms:created xsi:type="dcterms:W3CDTF">2017-12-14T16:23:04Z</dcterms:created>
  <dcterms:modified xsi:type="dcterms:W3CDTF">2018-01-03T09:53:04Z</dcterms:modified>
</cp:coreProperties>
</file>